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7" r:id="rId4"/>
  </p:sldMasterIdLst>
  <p:sldIdLst>
    <p:sldId id="348" r:id="rId5"/>
    <p:sldId id="369" r:id="rId6"/>
    <p:sldId id="352" r:id="rId7"/>
    <p:sldId id="351" r:id="rId8"/>
    <p:sldId id="362" r:id="rId9"/>
    <p:sldId id="355" r:id="rId10"/>
    <p:sldId id="356" r:id="rId11"/>
    <p:sldId id="357" r:id="rId12"/>
    <p:sldId id="361" r:id="rId13"/>
    <p:sldId id="34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440" userDrawn="1">
          <p15:clr>
            <a:srgbClr val="A4A3A4"/>
          </p15:clr>
        </p15:guide>
        <p15:guide id="4" pos="312" userDrawn="1">
          <p15:clr>
            <a:srgbClr val="A4A3A4"/>
          </p15:clr>
        </p15:guide>
        <p15:guide id="5" orient="horz" pos="216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A44"/>
    <a:srgbClr val="8983A7"/>
    <a:srgbClr val="9966FF"/>
    <a:srgbClr val="5B4C5F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7ADB0E-6F86-4B63-B9AC-A2BBDF43EBEA}" v="79" dt="2021-05-12T13:04:07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29" autoAdjust="0"/>
    <p:restoredTop sz="94634" autoAdjust="0"/>
  </p:normalViewPr>
  <p:slideViewPr>
    <p:cSldViewPr snapToGrid="0">
      <p:cViewPr>
        <p:scale>
          <a:sx n="68" d="100"/>
          <a:sy n="68" d="100"/>
        </p:scale>
        <p:origin x="715" y="494"/>
      </p:cViewPr>
      <p:guideLst>
        <p:guide orient="horz" pos="2160"/>
        <p:guide pos="3840"/>
        <p:guide pos="7440"/>
        <p:guide pos="312"/>
        <p:guide orient="horz" pos="216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g>
</file>

<file path=ppt/media/image10.sv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jpg>
</file>

<file path=ppt/media/image2.jp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EC5FC9-F7D0-0141-850B-7623CA81A775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F839E6-7F1F-6E4D-B83C-F5DA99E98229}"/>
              </a:ext>
            </a:extLst>
          </p:cNvPr>
          <p:cNvSpPr/>
          <p:nvPr userDrawn="1"/>
        </p:nvSpPr>
        <p:spPr>
          <a:xfrm>
            <a:off x="10337662" y="4398630"/>
            <a:ext cx="1700492" cy="1700492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EACA50E-A3A8-9D41-B30C-03B00FB2DEF0}"/>
              </a:ext>
            </a:extLst>
          </p:cNvPr>
          <p:cNvSpPr/>
          <p:nvPr userDrawn="1"/>
        </p:nvSpPr>
        <p:spPr>
          <a:xfrm>
            <a:off x="5664569" y="541205"/>
            <a:ext cx="283407" cy="283407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A92073B-F20B-034A-BC3A-9B993F0DD0BA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4091F50-D240-B145-B0B1-DAEDDFDE34AD}"/>
              </a:ext>
            </a:extLst>
          </p:cNvPr>
          <p:cNvSpPr/>
          <p:nvPr userDrawn="1"/>
        </p:nvSpPr>
        <p:spPr>
          <a:xfrm>
            <a:off x="0" y="-1994"/>
            <a:ext cx="1700492" cy="1700492"/>
          </a:xfrm>
          <a:prstGeom prst="ellipse">
            <a:avLst/>
          </a:prstGeom>
          <a:noFill/>
          <a:ln w="3810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700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A2141DD-8D8D-FA43-BD4F-2CFC93C87782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1A62821-5E0F-DE41-B5C2-17A3A7277F4E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311AE14-D8F0-1D4C-9D8D-603836582793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F2BE645-D4F2-304C-9AFA-473D8F888A85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3640330-30A6-6948-87A7-9DE6D41794F5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DFB6548-D83C-1D4E-AE87-2E8F1D3D0FA7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97C7400-7EDC-8845-AB5A-80FB8175C1E2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BC941C44-9B96-0040-8C71-D8364EB577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014993B-5057-2A4C-9CA0-383DC5504020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3B110E8-1FE2-BC47-A5AE-4C698B688B65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7DACF2F-5D4D-434D-8786-E4DF0385E6F6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FE816CC-CBCA-7946-B9E5-E9649EF369BE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27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C950F4E3-11A9-2549-A00D-601AEF6E49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0508"/>
            <a:ext cx="2919413" cy="2919413"/>
          </a:xfrm>
          <a:prstGeom prst="ellipse">
            <a:avLst/>
          </a:prstGeom>
          <a:solidFill>
            <a:srgbClr val="EDEFF7"/>
          </a:solidFill>
          <a:ln w="38100">
            <a:solidFill>
              <a:schemeClr val="accent3"/>
            </a:solidFill>
          </a:ln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1B5A175-E633-E74F-AE3B-DF58F989F44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0508"/>
            <a:ext cx="2919413" cy="2919413"/>
          </a:xfrm>
          <a:prstGeom prst="ellipse">
            <a:avLst/>
          </a:prstGeom>
          <a:solidFill>
            <a:srgbClr val="EDEFF7"/>
          </a:solidFill>
          <a:ln w="38100">
            <a:solidFill>
              <a:schemeClr val="accent6"/>
            </a:solidFill>
          </a:ln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261D2778-BA56-D247-9B2C-28D010C9D4E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0508"/>
            <a:ext cx="2919413" cy="2919413"/>
          </a:xfrm>
          <a:prstGeom prst="ellipse">
            <a:avLst/>
          </a:prstGeom>
          <a:solidFill>
            <a:srgbClr val="EDEFF7"/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2DAF6EFF-134E-BA40-8B51-917FDE13C07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486968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88BF917-678C-1249-95B9-7FD2AC7B2231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486968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Name Goes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AFF17AE-3EA2-2D47-BCDD-E5587B127062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486968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Name Goes Here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2D7EDB7-7C02-0245-8A1F-553F094A4429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F5D165-4F6F-2447-8B9E-8B0D94808ED3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46C35C7-7133-4C43-BBF7-575440F7BAD3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33DD7BE-C379-5C42-9FB0-EF72161049F4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43DFC41-C6DE-7942-9358-E23A1EE8759D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2ABB593-7229-9548-8BCC-C947B1BF8D93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86D2413-D60D-484E-ACAB-31891AFDA133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4" name="Title 1">
            <a:extLst>
              <a:ext uri="{FF2B5EF4-FFF2-40B4-BE49-F238E27FC236}">
                <a16:creationId xmlns:a16="http://schemas.microsoft.com/office/drawing/2014/main" id="{86090E0F-345E-3D4B-8886-95D8A4A77C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25868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7873" y="758952"/>
            <a:ext cx="7356255" cy="3566160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ctr">
              <a:lnSpc>
                <a:spcPct val="9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7873" y="4663440"/>
            <a:ext cx="7356255" cy="1143000"/>
          </a:xfrm>
        </p:spPr>
        <p:txBody>
          <a:bodyPr lIns="91440" rIns="91440" anchor="t" anchorCtr="0">
            <a:normAutofit/>
          </a:bodyPr>
          <a:lstStyle>
            <a:lvl1pPr marL="0" indent="0" algn="ctr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158240" y="4485132"/>
            <a:ext cx="9875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675A452-E352-BE40-9E44-7C0E90F4DBC5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E00246-7C7C-8E48-B95E-02BE89F197F5}"/>
              </a:ext>
            </a:extLst>
          </p:cNvPr>
          <p:cNvSpPr/>
          <p:nvPr userDrawn="1"/>
        </p:nvSpPr>
        <p:spPr>
          <a:xfrm>
            <a:off x="10337662" y="4398630"/>
            <a:ext cx="1700492" cy="1700492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BF1652A-A323-BC48-9A00-7ECF1C4E1DA4}"/>
              </a:ext>
            </a:extLst>
          </p:cNvPr>
          <p:cNvSpPr/>
          <p:nvPr userDrawn="1"/>
        </p:nvSpPr>
        <p:spPr>
          <a:xfrm>
            <a:off x="11634902" y="2565781"/>
            <a:ext cx="283407" cy="283407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733BC29-8FD1-CB45-8FF6-0C7CC3CB423D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C67EB1F-C984-B840-BD1F-FD174D01A3AF}"/>
              </a:ext>
            </a:extLst>
          </p:cNvPr>
          <p:cNvSpPr/>
          <p:nvPr userDrawn="1"/>
        </p:nvSpPr>
        <p:spPr>
          <a:xfrm>
            <a:off x="6135" y="0"/>
            <a:ext cx="1700492" cy="1700492"/>
          </a:xfrm>
          <a:prstGeom prst="ellipse">
            <a:avLst/>
          </a:prstGeom>
          <a:noFill/>
          <a:ln w="3810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D75F8B1-A294-E349-BD08-B06B2954212A}"/>
              </a:ext>
            </a:extLst>
          </p:cNvPr>
          <p:cNvGrpSpPr/>
          <p:nvPr userDrawn="1"/>
        </p:nvGrpSpPr>
        <p:grpSpPr>
          <a:xfrm>
            <a:off x="495300" y="0"/>
            <a:ext cx="11201400" cy="6880860"/>
            <a:chOff x="495300" y="0"/>
            <a:chExt cx="11201400" cy="6880860"/>
          </a:xfrm>
        </p:grpSpPr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5942EFAD-842E-9C46-9853-C0F135D24007}"/>
                </a:ext>
              </a:extLst>
            </p:cNvPr>
            <p:cNvSpPr/>
            <p:nvPr userDrawn="1"/>
          </p:nvSpPr>
          <p:spPr>
            <a:xfrm>
              <a:off x="495300" y="0"/>
              <a:ext cx="1337265" cy="6880860"/>
            </a:xfrm>
            <a:custGeom>
              <a:avLst/>
              <a:gdLst>
                <a:gd name="connsiteX0" fmla="*/ 1173967 w 1337265"/>
                <a:gd name="connsiteY0" fmla="*/ 0 h 6880860"/>
                <a:gd name="connsiteX1" fmla="*/ 1319300 w 1337265"/>
                <a:gd name="connsiteY1" fmla="*/ 0 h 6880860"/>
                <a:gd name="connsiteX2" fmla="*/ 1204253 w 1337265"/>
                <a:gd name="connsiteY2" fmla="*/ 146399 h 6880860"/>
                <a:gd name="connsiteX3" fmla="*/ 114300 w 1337265"/>
                <a:gd name="connsiteY3" fmla="*/ 3429000 h 6880860"/>
                <a:gd name="connsiteX4" fmla="*/ 1204253 w 1337265"/>
                <a:gd name="connsiteY4" fmla="*/ 6711601 h 6880860"/>
                <a:gd name="connsiteX5" fmla="*/ 1337265 w 1337265"/>
                <a:gd name="connsiteY5" fmla="*/ 6880860 h 6880860"/>
                <a:gd name="connsiteX6" fmla="*/ 1191931 w 1337265"/>
                <a:gd name="connsiteY6" fmla="*/ 6880860 h 6880860"/>
                <a:gd name="connsiteX7" fmla="*/ 1112661 w 1337265"/>
                <a:gd name="connsiteY7" fmla="*/ 6779988 h 6880860"/>
                <a:gd name="connsiteX8" fmla="*/ 0 w 1337265"/>
                <a:gd name="connsiteY8" fmla="*/ 3429000 h 6880860"/>
                <a:gd name="connsiteX9" fmla="*/ 1112661 w 1337265"/>
                <a:gd name="connsiteY9" fmla="*/ 78012 h 6880860"/>
                <a:gd name="connsiteX10" fmla="*/ 1173967 w 1337265"/>
                <a:gd name="connsiteY10" fmla="*/ 0 h 688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7265" h="6880860">
                  <a:moveTo>
                    <a:pt x="1173967" y="0"/>
                  </a:moveTo>
                  <a:lnTo>
                    <a:pt x="1319300" y="0"/>
                  </a:lnTo>
                  <a:lnTo>
                    <a:pt x="1204253" y="146399"/>
                  </a:lnTo>
                  <a:cubicBezTo>
                    <a:pt x="519693" y="1061765"/>
                    <a:pt x="114300" y="2198040"/>
                    <a:pt x="114300" y="3429000"/>
                  </a:cubicBezTo>
                  <a:cubicBezTo>
                    <a:pt x="114300" y="4659960"/>
                    <a:pt x="519693" y="5796235"/>
                    <a:pt x="1204253" y="6711601"/>
                  </a:cubicBezTo>
                  <a:lnTo>
                    <a:pt x="1337265" y="6880860"/>
                  </a:lnTo>
                  <a:lnTo>
                    <a:pt x="1191931" y="6880860"/>
                  </a:lnTo>
                  <a:lnTo>
                    <a:pt x="1112661" y="6779988"/>
                  </a:lnTo>
                  <a:cubicBezTo>
                    <a:pt x="413839" y="5845552"/>
                    <a:pt x="0" y="4685605"/>
                    <a:pt x="0" y="3429000"/>
                  </a:cubicBezTo>
                  <a:cubicBezTo>
                    <a:pt x="0" y="2172395"/>
                    <a:pt x="413839" y="1012448"/>
                    <a:pt x="1112661" y="78012"/>
                  </a:cubicBezTo>
                  <a:lnTo>
                    <a:pt x="117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BE0B7AF7-52C0-EB45-93DE-79DFF44F5AAE}"/>
                </a:ext>
              </a:extLst>
            </p:cNvPr>
            <p:cNvSpPr/>
            <p:nvPr userDrawn="1"/>
          </p:nvSpPr>
          <p:spPr>
            <a:xfrm>
              <a:off x="10359435" y="0"/>
              <a:ext cx="1337265" cy="6880860"/>
            </a:xfrm>
            <a:custGeom>
              <a:avLst/>
              <a:gdLst>
                <a:gd name="connsiteX0" fmla="*/ 17965 w 1337265"/>
                <a:gd name="connsiteY0" fmla="*/ 0 h 6880860"/>
                <a:gd name="connsiteX1" fmla="*/ 163299 w 1337265"/>
                <a:gd name="connsiteY1" fmla="*/ 0 h 6880860"/>
                <a:gd name="connsiteX2" fmla="*/ 224604 w 1337265"/>
                <a:gd name="connsiteY2" fmla="*/ 78012 h 6880860"/>
                <a:gd name="connsiteX3" fmla="*/ 1337265 w 1337265"/>
                <a:gd name="connsiteY3" fmla="*/ 3429000 h 6880860"/>
                <a:gd name="connsiteX4" fmla="*/ 224604 w 1337265"/>
                <a:gd name="connsiteY4" fmla="*/ 6779988 h 6880860"/>
                <a:gd name="connsiteX5" fmla="*/ 145334 w 1337265"/>
                <a:gd name="connsiteY5" fmla="*/ 6880860 h 6880860"/>
                <a:gd name="connsiteX6" fmla="*/ 0 w 1337265"/>
                <a:gd name="connsiteY6" fmla="*/ 6880860 h 6880860"/>
                <a:gd name="connsiteX7" fmla="*/ 133012 w 1337265"/>
                <a:gd name="connsiteY7" fmla="*/ 6711601 h 6880860"/>
                <a:gd name="connsiteX8" fmla="*/ 1222965 w 1337265"/>
                <a:gd name="connsiteY8" fmla="*/ 3429000 h 6880860"/>
                <a:gd name="connsiteX9" fmla="*/ 133012 w 1337265"/>
                <a:gd name="connsiteY9" fmla="*/ 146399 h 6880860"/>
                <a:gd name="connsiteX10" fmla="*/ 17965 w 1337265"/>
                <a:gd name="connsiteY10" fmla="*/ 0 h 688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7265" h="6880860">
                  <a:moveTo>
                    <a:pt x="17965" y="0"/>
                  </a:moveTo>
                  <a:lnTo>
                    <a:pt x="163299" y="0"/>
                  </a:lnTo>
                  <a:lnTo>
                    <a:pt x="224604" y="78012"/>
                  </a:lnTo>
                  <a:cubicBezTo>
                    <a:pt x="923426" y="1012448"/>
                    <a:pt x="1337265" y="2172395"/>
                    <a:pt x="1337265" y="3429000"/>
                  </a:cubicBezTo>
                  <a:cubicBezTo>
                    <a:pt x="1337265" y="4685605"/>
                    <a:pt x="923426" y="5845552"/>
                    <a:pt x="224604" y="6779988"/>
                  </a:cubicBezTo>
                  <a:lnTo>
                    <a:pt x="145334" y="6880860"/>
                  </a:lnTo>
                  <a:lnTo>
                    <a:pt x="0" y="6880860"/>
                  </a:lnTo>
                  <a:lnTo>
                    <a:pt x="133012" y="6711601"/>
                  </a:lnTo>
                  <a:cubicBezTo>
                    <a:pt x="817572" y="5796235"/>
                    <a:pt x="1222965" y="4659960"/>
                    <a:pt x="1222965" y="3429000"/>
                  </a:cubicBezTo>
                  <a:cubicBezTo>
                    <a:pt x="1222965" y="2198040"/>
                    <a:pt x="817572" y="1061765"/>
                    <a:pt x="133012" y="146399"/>
                  </a:cubicBezTo>
                  <a:lnTo>
                    <a:pt x="179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9698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6E6D77-4CA3-764C-99E1-7D2CFE6B929E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D155117-8A2A-414B-9598-C2919DF747DC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3838F88-99DE-9246-A83B-9C7DB6AE99EF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31FBA2-FD0D-7346-8941-4861923E15CF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22D5D5E-3339-5D47-9E1C-8897082672DB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3BE7267-458F-A141-8480-10E9FB553671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71A438B-57BE-F445-AFBB-BBB2270E9BB4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040C74AA-3663-2A49-AA62-C9207F22BF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E70AAE0-F405-8C4D-B2F2-BC73ABD2560F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C72AC8A-19AA-5641-88DA-414732A1A643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0FF4153-FE4A-204C-B4B4-F331F8058F73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0910027-B57E-5C4C-B196-C2CF16EB6B83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972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D896C11-7092-DD43-9676-23A81081B759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9FB8D4-533A-0C44-89B5-487470B0B82B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642B0AB-C322-C14B-B2A1-E9F144473219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7ABE4C7-7926-3949-9205-07E33FB2D2CE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1B43F26-6C7C-4D43-9D1C-A0F792F54874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53D175F-F9D4-DD4E-81B9-495A2E867249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52D03A0-BBCF-2042-832A-8082F1377835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E2831508-70C2-2F43-998D-55CE4837BA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232ACE3-4E65-6243-9416-19BFA39FD92C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A372105-F1CB-9149-A4B9-C151B3CCB9B4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AE2DDF3-5C18-5644-8994-8CD902656DE8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83F4E3-E6C1-BB40-90E6-290C140F9A07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94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2C09A16-A6B6-E04E-A40A-F482C0A95C0A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6B2DF34-338D-4F43-B8F7-D7A00348B68B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778C21-4171-774D-A73F-77BEBF2E4C18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C25D2EF-AE01-A247-8BC3-8F35F863C0A6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F860801-109B-EB4F-96A8-35D76B759583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7337F70-9199-7242-BD8B-8F96606A18A1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F9320B7-AD58-7649-BC95-614ED90F4E69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0C0DE796-998A-F84E-9B56-1958C6777C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B23D2B0-E152-D14D-8154-8DD47BD10DF3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3BEDF6-5ABA-3B42-99BB-4438813B1A4B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9CF8BE7-F2AC-AB4C-900F-F64D55111EFC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EF4254B-D281-684E-BD0B-63AEC0AC197C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013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2C09A16-A6B6-E04E-A40A-F482C0A95C0A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6B2DF34-338D-4F43-B8F7-D7A00348B68B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778C21-4171-774D-A73F-77BEBF2E4C18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C25D2EF-AE01-A247-8BC3-8F35F863C0A6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F860801-109B-EB4F-96A8-35D76B759583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7337F70-9199-7242-BD8B-8F96606A18A1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F9320B7-AD58-7649-BC95-614ED90F4E69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0C0DE796-998A-F84E-9B56-1958C6777C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5751389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384D173E-9054-4C40-98EA-A6EAC4D851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21641" y="0"/>
            <a:ext cx="4270360" cy="6858001"/>
          </a:xfrm>
          <a:custGeom>
            <a:avLst/>
            <a:gdLst>
              <a:gd name="connsiteX0" fmla="*/ 1904091 w 4305219"/>
              <a:gd name="connsiteY0" fmla="*/ 0 h 6913983"/>
              <a:gd name="connsiteX1" fmla="*/ 4305219 w 4305219"/>
              <a:gd name="connsiteY1" fmla="*/ 0 h 6913983"/>
              <a:gd name="connsiteX2" fmla="*/ 4305219 w 4305219"/>
              <a:gd name="connsiteY2" fmla="*/ 6913983 h 6913983"/>
              <a:gd name="connsiteX3" fmla="*/ 1818156 w 4305219"/>
              <a:gd name="connsiteY3" fmla="*/ 6913983 h 6913983"/>
              <a:gd name="connsiteX4" fmla="*/ 1507580 w 4305219"/>
              <a:gd name="connsiteY4" fmla="*/ 6681739 h 6913983"/>
              <a:gd name="connsiteX5" fmla="*/ 0 w 4305219"/>
              <a:gd name="connsiteY5" fmla="*/ 3484983 h 6913983"/>
              <a:gd name="connsiteX6" fmla="*/ 1826504 w 4305219"/>
              <a:gd name="connsiteY6" fmla="*/ 49741 h 691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05219" h="6913983">
                <a:moveTo>
                  <a:pt x="1904091" y="0"/>
                </a:moveTo>
                <a:lnTo>
                  <a:pt x="4305219" y="0"/>
                </a:lnTo>
                <a:lnTo>
                  <a:pt x="4305219" y="6913983"/>
                </a:lnTo>
                <a:lnTo>
                  <a:pt x="1818156" y="6913983"/>
                </a:lnTo>
                <a:lnTo>
                  <a:pt x="1507580" y="6681739"/>
                </a:lnTo>
                <a:cubicBezTo>
                  <a:pt x="586863" y="5921896"/>
                  <a:pt x="0" y="4771974"/>
                  <a:pt x="0" y="3484983"/>
                </a:cubicBezTo>
                <a:cubicBezTo>
                  <a:pt x="0" y="2054993"/>
                  <a:pt x="724522" y="794225"/>
                  <a:pt x="1826504" y="4974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81322FE-E286-E344-B332-CF37E6CAD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2322728"/>
            <a:ext cx="5751389" cy="4032225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985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507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285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22" r:id="rId3"/>
    <p:sldLayoutId id="2147483708" r:id="rId4"/>
    <p:sldLayoutId id="2147483709" r:id="rId5"/>
    <p:sldLayoutId id="2147483716" r:id="rId6"/>
    <p:sldLayoutId id="2147483710" r:id="rId7"/>
    <p:sldLayoutId id="2147483724" r:id="rId8"/>
    <p:sldLayoutId id="2147483711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sv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13.sv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4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10" Type="http://schemas.openxmlformats.org/officeDocument/2006/relationships/image" Target="../media/image16.png"/><Relationship Id="rId4" Type="http://schemas.openxmlformats.org/officeDocument/2006/relationships/image" Target="../media/image6.sv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.png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50278-9A9A-0F4E-BDCF-6351BE1732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3158" y="3384884"/>
            <a:ext cx="11646568" cy="956270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JOB - Job Search Website 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7F481B-9C2C-084A-8DF1-0582D2DA4B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3158" y="5224311"/>
            <a:ext cx="10058400" cy="145389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team: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dinh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lam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  20IT5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Van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truong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tho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20it5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99" y="240280"/>
            <a:ext cx="1507378" cy="7816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03158" y="4518685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INSTRUCTORS: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vi-V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THS.N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vi-V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UYEN 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CONG </a:t>
            </a:r>
            <a:r>
              <a:rPr lang="vi-V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PHAP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69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55" y="309402"/>
            <a:ext cx="1507378" cy="7816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65715" y="2971801"/>
            <a:ext cx="5910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33A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for </a:t>
            </a:r>
            <a:r>
              <a:rPr lang="en-US" sz="4800" b="1" dirty="0" smtClean="0">
                <a:solidFill>
                  <a:srgbClr val="333A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listening!</a:t>
            </a:r>
            <a:endParaRPr lang="en-US" sz="4800" b="1" dirty="0">
              <a:solidFill>
                <a:srgbClr val="333A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448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B989DA4-1322-47A1-82FE-9C9F367FB54F}"/>
              </a:ext>
            </a:extLst>
          </p:cNvPr>
          <p:cNvSpPr/>
          <p:nvPr/>
        </p:nvSpPr>
        <p:spPr>
          <a:xfrm>
            <a:off x="-4804370" y="2110707"/>
            <a:ext cx="2753304" cy="289114"/>
          </a:xfrm>
          <a:prstGeom prst="roundRect">
            <a:avLst/>
          </a:prstGeom>
          <a:solidFill>
            <a:srgbClr val="8983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E506177-2067-4B9B-890D-07D6819C6643}"/>
              </a:ext>
            </a:extLst>
          </p:cNvPr>
          <p:cNvSpPr/>
          <p:nvPr/>
        </p:nvSpPr>
        <p:spPr>
          <a:xfrm rot="8100000">
            <a:off x="4906502" y="8594144"/>
            <a:ext cx="4079884" cy="4079884"/>
          </a:xfrm>
          <a:prstGeom prst="roundRect">
            <a:avLst>
              <a:gd name="adj" fmla="val 7802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C061A03-0AB9-42D7-81EE-70FBF82CED3D}"/>
              </a:ext>
            </a:extLst>
          </p:cNvPr>
          <p:cNvSpPr/>
          <p:nvPr/>
        </p:nvSpPr>
        <p:spPr>
          <a:xfrm rot="8100000">
            <a:off x="5374989" y="9179228"/>
            <a:ext cx="2953874" cy="2953874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43B5873-22D8-45B9-8937-6D79A7ADAF97}"/>
              </a:ext>
            </a:extLst>
          </p:cNvPr>
          <p:cNvSpPr/>
          <p:nvPr/>
        </p:nvSpPr>
        <p:spPr>
          <a:xfrm rot="8100000">
            <a:off x="-5245781" y="4391093"/>
            <a:ext cx="1590584" cy="1590584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111BEF6-F7F2-47C5-AEDC-3730D71C247A}"/>
              </a:ext>
            </a:extLst>
          </p:cNvPr>
          <p:cNvSpPr/>
          <p:nvPr/>
        </p:nvSpPr>
        <p:spPr>
          <a:xfrm rot="8100000">
            <a:off x="-5061880" y="4574994"/>
            <a:ext cx="1222782" cy="1222782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B2FE534-AADD-4CE3-8086-13A3F153BAEF}"/>
              </a:ext>
            </a:extLst>
          </p:cNvPr>
          <p:cNvSpPr/>
          <p:nvPr/>
        </p:nvSpPr>
        <p:spPr>
          <a:xfrm rot="8100000">
            <a:off x="-3291291" y="4118805"/>
            <a:ext cx="790986" cy="790986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9C1211B-7F6E-4525-AE6A-9C8CFECB8854}"/>
              </a:ext>
            </a:extLst>
          </p:cNvPr>
          <p:cNvSpPr/>
          <p:nvPr/>
        </p:nvSpPr>
        <p:spPr>
          <a:xfrm rot="8100000">
            <a:off x="-3199838" y="4210258"/>
            <a:ext cx="608080" cy="608080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EFEF854-CBBC-4D07-A343-E9473A9C335C}"/>
              </a:ext>
            </a:extLst>
          </p:cNvPr>
          <p:cNvSpPr/>
          <p:nvPr/>
        </p:nvSpPr>
        <p:spPr>
          <a:xfrm rot="8100000">
            <a:off x="13016865" y="2661818"/>
            <a:ext cx="1590584" cy="1590584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40595AE-941A-46A4-BE75-356E3216C37B}"/>
              </a:ext>
            </a:extLst>
          </p:cNvPr>
          <p:cNvSpPr/>
          <p:nvPr/>
        </p:nvSpPr>
        <p:spPr>
          <a:xfrm rot="8100000">
            <a:off x="13200766" y="2845719"/>
            <a:ext cx="1222782" cy="1222782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37AD2BB-67EF-4FB1-AD29-9B6127C14E63}"/>
              </a:ext>
            </a:extLst>
          </p:cNvPr>
          <p:cNvSpPr/>
          <p:nvPr/>
        </p:nvSpPr>
        <p:spPr>
          <a:xfrm rot="8100000">
            <a:off x="14304152" y="1753816"/>
            <a:ext cx="790986" cy="790986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F4DAC83-5A30-4208-93D1-961D6B961B32}"/>
              </a:ext>
            </a:extLst>
          </p:cNvPr>
          <p:cNvSpPr/>
          <p:nvPr/>
        </p:nvSpPr>
        <p:spPr>
          <a:xfrm rot="8100000">
            <a:off x="14395605" y="1845269"/>
            <a:ext cx="608080" cy="608080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2B8C7EA-B707-4DB2-9AA7-C1E5E093160C}"/>
              </a:ext>
            </a:extLst>
          </p:cNvPr>
          <p:cNvSpPr/>
          <p:nvPr/>
        </p:nvSpPr>
        <p:spPr>
          <a:xfrm rot="8100000">
            <a:off x="6576717" y="-4948539"/>
            <a:ext cx="3560494" cy="3560494"/>
          </a:xfrm>
          <a:prstGeom prst="roundRect">
            <a:avLst>
              <a:gd name="adj" fmla="val 7802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9A289CD-6446-433F-AB18-511F103C6EE0}"/>
              </a:ext>
            </a:extLst>
          </p:cNvPr>
          <p:cNvSpPr/>
          <p:nvPr/>
        </p:nvSpPr>
        <p:spPr>
          <a:xfrm rot="8100000">
            <a:off x="6988373" y="-4536883"/>
            <a:ext cx="2737182" cy="2737182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8EAFC77-D723-49FA-B8C2-60950804BE33}"/>
              </a:ext>
            </a:extLst>
          </p:cNvPr>
          <p:cNvSpPr/>
          <p:nvPr/>
        </p:nvSpPr>
        <p:spPr>
          <a:xfrm rot="8100000">
            <a:off x="15348967" y="4331657"/>
            <a:ext cx="1741262" cy="1741262"/>
          </a:xfrm>
          <a:prstGeom prst="roundRect">
            <a:avLst>
              <a:gd name="adj" fmla="val 7802"/>
            </a:avLst>
          </a:prstGeom>
          <a:solidFill>
            <a:srgbClr val="8983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F9BF4F0-318C-494E-BED9-265071C0B557}"/>
              </a:ext>
            </a:extLst>
          </p:cNvPr>
          <p:cNvSpPr/>
          <p:nvPr/>
        </p:nvSpPr>
        <p:spPr>
          <a:xfrm rot="8100000">
            <a:off x="15550288" y="4532978"/>
            <a:ext cx="1338620" cy="1338620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88" y="336739"/>
            <a:ext cx="1507378" cy="78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52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B989DA4-1322-47A1-82FE-9C9F367FB54F}"/>
              </a:ext>
            </a:extLst>
          </p:cNvPr>
          <p:cNvSpPr/>
          <p:nvPr/>
        </p:nvSpPr>
        <p:spPr>
          <a:xfrm>
            <a:off x="1095560" y="2113338"/>
            <a:ext cx="5818587" cy="273588"/>
          </a:xfrm>
          <a:prstGeom prst="roundRect">
            <a:avLst/>
          </a:prstGeom>
          <a:solidFill>
            <a:srgbClr val="8983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E506177-2067-4B9B-890D-07D6819C6643}"/>
              </a:ext>
            </a:extLst>
          </p:cNvPr>
          <p:cNvSpPr/>
          <p:nvPr/>
        </p:nvSpPr>
        <p:spPr>
          <a:xfrm rot="8100000">
            <a:off x="4906502" y="4432693"/>
            <a:ext cx="4079884" cy="4079884"/>
          </a:xfrm>
          <a:prstGeom prst="roundRect">
            <a:avLst>
              <a:gd name="adj" fmla="val 7802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C061A03-0AB9-42D7-81EE-70FBF82CED3D}"/>
              </a:ext>
            </a:extLst>
          </p:cNvPr>
          <p:cNvSpPr/>
          <p:nvPr/>
        </p:nvSpPr>
        <p:spPr>
          <a:xfrm rot="8100000">
            <a:off x="5374989" y="5017777"/>
            <a:ext cx="2953874" cy="2953874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43B5873-22D8-45B9-8937-6D79A7ADAF97}"/>
              </a:ext>
            </a:extLst>
          </p:cNvPr>
          <p:cNvSpPr/>
          <p:nvPr/>
        </p:nvSpPr>
        <p:spPr>
          <a:xfrm rot="8100000">
            <a:off x="1164906" y="4391093"/>
            <a:ext cx="1590584" cy="1590584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111BEF6-F7F2-47C5-AEDC-3730D71C247A}"/>
              </a:ext>
            </a:extLst>
          </p:cNvPr>
          <p:cNvSpPr/>
          <p:nvPr/>
        </p:nvSpPr>
        <p:spPr>
          <a:xfrm rot="8100000">
            <a:off x="1348807" y="4574994"/>
            <a:ext cx="1222782" cy="1222782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B2FE534-AADD-4CE3-8086-13A3F153BAEF}"/>
              </a:ext>
            </a:extLst>
          </p:cNvPr>
          <p:cNvSpPr/>
          <p:nvPr/>
        </p:nvSpPr>
        <p:spPr>
          <a:xfrm rot="8100000">
            <a:off x="3119396" y="4118805"/>
            <a:ext cx="790986" cy="790986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9C1211B-7F6E-4525-AE6A-9C8CFECB8854}"/>
              </a:ext>
            </a:extLst>
          </p:cNvPr>
          <p:cNvSpPr/>
          <p:nvPr/>
        </p:nvSpPr>
        <p:spPr>
          <a:xfrm rot="8100000">
            <a:off x="3210849" y="4210258"/>
            <a:ext cx="608080" cy="608080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EFEF854-CBBC-4D07-A343-E9473A9C335C}"/>
              </a:ext>
            </a:extLst>
          </p:cNvPr>
          <p:cNvSpPr/>
          <p:nvPr/>
        </p:nvSpPr>
        <p:spPr>
          <a:xfrm rot="8100000">
            <a:off x="8687943" y="2681698"/>
            <a:ext cx="1590584" cy="1590584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40595AE-941A-46A4-BE75-356E3216C37B}"/>
              </a:ext>
            </a:extLst>
          </p:cNvPr>
          <p:cNvSpPr/>
          <p:nvPr/>
        </p:nvSpPr>
        <p:spPr>
          <a:xfrm rot="8100000">
            <a:off x="8852703" y="2845719"/>
            <a:ext cx="1222782" cy="1222782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37AD2BB-67EF-4FB1-AD29-9B6127C14E63}"/>
              </a:ext>
            </a:extLst>
          </p:cNvPr>
          <p:cNvSpPr/>
          <p:nvPr/>
        </p:nvSpPr>
        <p:spPr>
          <a:xfrm rot="8100000">
            <a:off x="9956089" y="1753816"/>
            <a:ext cx="790986" cy="790986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F4DAC83-5A30-4208-93D1-961D6B961B32}"/>
              </a:ext>
            </a:extLst>
          </p:cNvPr>
          <p:cNvSpPr/>
          <p:nvPr/>
        </p:nvSpPr>
        <p:spPr>
          <a:xfrm rot="8100000">
            <a:off x="10047542" y="1845269"/>
            <a:ext cx="608080" cy="608080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2B8C7EA-B707-4DB2-9AA7-C1E5E093160C}"/>
              </a:ext>
            </a:extLst>
          </p:cNvPr>
          <p:cNvSpPr/>
          <p:nvPr/>
        </p:nvSpPr>
        <p:spPr>
          <a:xfrm rot="8100000">
            <a:off x="6576717" y="-2093372"/>
            <a:ext cx="3560494" cy="3560494"/>
          </a:xfrm>
          <a:prstGeom prst="roundRect">
            <a:avLst>
              <a:gd name="adj" fmla="val 7802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9A289CD-6446-433F-AB18-511F103C6EE0}"/>
              </a:ext>
            </a:extLst>
          </p:cNvPr>
          <p:cNvSpPr/>
          <p:nvPr/>
        </p:nvSpPr>
        <p:spPr>
          <a:xfrm rot="8100000">
            <a:off x="6988373" y="-1681716"/>
            <a:ext cx="2737182" cy="2737182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8EAFC77-D723-49FA-B8C2-60950804BE33}"/>
              </a:ext>
            </a:extLst>
          </p:cNvPr>
          <p:cNvSpPr/>
          <p:nvPr/>
        </p:nvSpPr>
        <p:spPr>
          <a:xfrm rot="8100000">
            <a:off x="11000904" y="4331657"/>
            <a:ext cx="1741262" cy="1741262"/>
          </a:xfrm>
          <a:prstGeom prst="roundRect">
            <a:avLst>
              <a:gd name="adj" fmla="val 7802"/>
            </a:avLst>
          </a:prstGeom>
          <a:solidFill>
            <a:srgbClr val="8983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F9BF4F0-318C-494E-BED9-265071C0B557}"/>
              </a:ext>
            </a:extLst>
          </p:cNvPr>
          <p:cNvSpPr/>
          <p:nvPr/>
        </p:nvSpPr>
        <p:spPr>
          <a:xfrm rot="8100000">
            <a:off x="11202225" y="4532978"/>
            <a:ext cx="1338620" cy="1338620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3242B7-CC52-46A7-A73C-635CE8BA161D}"/>
              </a:ext>
            </a:extLst>
          </p:cNvPr>
          <p:cNvSpPr txBox="1"/>
          <p:nvPr/>
        </p:nvSpPr>
        <p:spPr>
          <a:xfrm>
            <a:off x="-317133" y="1480520"/>
            <a:ext cx="878266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600" b="1" dirty="0">
                <a:solidFill>
                  <a:srgbClr val="8983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JOB - Job Search Website </a:t>
            </a:r>
            <a:endParaRPr lang="vi-VN" sz="3600" b="1" dirty="0">
              <a:solidFill>
                <a:srgbClr val="8983A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90" y="336393"/>
            <a:ext cx="1507378" cy="78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501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B989DA4-1322-47A1-82FE-9C9F367FB54F}"/>
              </a:ext>
            </a:extLst>
          </p:cNvPr>
          <p:cNvSpPr/>
          <p:nvPr/>
        </p:nvSpPr>
        <p:spPr>
          <a:xfrm>
            <a:off x="-4907007" y="2110707"/>
            <a:ext cx="2753304" cy="289114"/>
          </a:xfrm>
          <a:prstGeom prst="roundRect">
            <a:avLst/>
          </a:prstGeom>
          <a:solidFill>
            <a:srgbClr val="8983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E506177-2067-4B9B-890D-07D6819C6643}"/>
              </a:ext>
            </a:extLst>
          </p:cNvPr>
          <p:cNvSpPr/>
          <p:nvPr/>
        </p:nvSpPr>
        <p:spPr>
          <a:xfrm rot="8100000">
            <a:off x="4906502" y="8071632"/>
            <a:ext cx="4079884" cy="4079884"/>
          </a:xfrm>
          <a:prstGeom prst="roundRect">
            <a:avLst>
              <a:gd name="adj" fmla="val 7802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C061A03-0AB9-42D7-81EE-70FBF82CED3D}"/>
              </a:ext>
            </a:extLst>
          </p:cNvPr>
          <p:cNvSpPr/>
          <p:nvPr/>
        </p:nvSpPr>
        <p:spPr>
          <a:xfrm rot="8100000">
            <a:off x="5374989" y="8656716"/>
            <a:ext cx="2953874" cy="2953874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43B5873-22D8-45B9-8937-6D79A7ADAF97}"/>
              </a:ext>
            </a:extLst>
          </p:cNvPr>
          <p:cNvSpPr/>
          <p:nvPr/>
        </p:nvSpPr>
        <p:spPr>
          <a:xfrm rot="8100000">
            <a:off x="-3556381" y="4391093"/>
            <a:ext cx="1590584" cy="1590584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111BEF6-F7F2-47C5-AEDC-3730D71C247A}"/>
              </a:ext>
            </a:extLst>
          </p:cNvPr>
          <p:cNvSpPr/>
          <p:nvPr/>
        </p:nvSpPr>
        <p:spPr>
          <a:xfrm rot="8100000">
            <a:off x="-3372480" y="4574994"/>
            <a:ext cx="1222782" cy="1222782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B2FE534-AADD-4CE3-8086-13A3F153BAEF}"/>
              </a:ext>
            </a:extLst>
          </p:cNvPr>
          <p:cNvSpPr/>
          <p:nvPr/>
        </p:nvSpPr>
        <p:spPr>
          <a:xfrm rot="8100000">
            <a:off x="-1601891" y="4118805"/>
            <a:ext cx="790986" cy="790986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9C1211B-7F6E-4525-AE6A-9C8CFECB8854}"/>
              </a:ext>
            </a:extLst>
          </p:cNvPr>
          <p:cNvSpPr/>
          <p:nvPr/>
        </p:nvSpPr>
        <p:spPr>
          <a:xfrm rot="8100000">
            <a:off x="-1510438" y="4210258"/>
            <a:ext cx="608080" cy="608080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EFEF854-CBBC-4D07-A343-E9473A9C335C}"/>
              </a:ext>
            </a:extLst>
          </p:cNvPr>
          <p:cNvSpPr/>
          <p:nvPr/>
        </p:nvSpPr>
        <p:spPr>
          <a:xfrm rot="8100000">
            <a:off x="13110171" y="2661818"/>
            <a:ext cx="1590584" cy="1590584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40595AE-941A-46A4-BE75-356E3216C37B}"/>
              </a:ext>
            </a:extLst>
          </p:cNvPr>
          <p:cNvSpPr/>
          <p:nvPr/>
        </p:nvSpPr>
        <p:spPr>
          <a:xfrm rot="8100000">
            <a:off x="13294072" y="2845719"/>
            <a:ext cx="1222782" cy="1222782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37AD2BB-67EF-4FB1-AD29-9B6127C14E63}"/>
              </a:ext>
            </a:extLst>
          </p:cNvPr>
          <p:cNvSpPr/>
          <p:nvPr/>
        </p:nvSpPr>
        <p:spPr>
          <a:xfrm rot="8100000">
            <a:off x="14397458" y="1753816"/>
            <a:ext cx="790986" cy="790986"/>
          </a:xfrm>
          <a:prstGeom prst="roundRect">
            <a:avLst>
              <a:gd name="adj" fmla="val 780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F4DAC83-5A30-4208-93D1-961D6B961B32}"/>
              </a:ext>
            </a:extLst>
          </p:cNvPr>
          <p:cNvSpPr/>
          <p:nvPr/>
        </p:nvSpPr>
        <p:spPr>
          <a:xfrm rot="8100000">
            <a:off x="14488911" y="1845269"/>
            <a:ext cx="608080" cy="608080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2B8C7EA-B707-4DB2-9AA7-C1E5E093160C}"/>
              </a:ext>
            </a:extLst>
          </p:cNvPr>
          <p:cNvSpPr/>
          <p:nvPr/>
        </p:nvSpPr>
        <p:spPr>
          <a:xfrm rot="8100000">
            <a:off x="6576717" y="-4855233"/>
            <a:ext cx="3560494" cy="3560494"/>
          </a:xfrm>
          <a:prstGeom prst="roundRect">
            <a:avLst>
              <a:gd name="adj" fmla="val 7802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9A289CD-6446-433F-AB18-511F103C6EE0}"/>
              </a:ext>
            </a:extLst>
          </p:cNvPr>
          <p:cNvSpPr/>
          <p:nvPr/>
        </p:nvSpPr>
        <p:spPr>
          <a:xfrm rot="8100000">
            <a:off x="6988373" y="-4443577"/>
            <a:ext cx="2737182" cy="2737182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8EAFC77-D723-49FA-B8C2-60950804BE33}"/>
              </a:ext>
            </a:extLst>
          </p:cNvPr>
          <p:cNvSpPr/>
          <p:nvPr/>
        </p:nvSpPr>
        <p:spPr>
          <a:xfrm rot="8100000">
            <a:off x="11000904" y="8026578"/>
            <a:ext cx="1741262" cy="1741262"/>
          </a:xfrm>
          <a:prstGeom prst="roundRect">
            <a:avLst>
              <a:gd name="adj" fmla="val 7802"/>
            </a:avLst>
          </a:prstGeom>
          <a:solidFill>
            <a:srgbClr val="8983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F9BF4F0-318C-494E-BED9-265071C0B557}"/>
              </a:ext>
            </a:extLst>
          </p:cNvPr>
          <p:cNvSpPr/>
          <p:nvPr/>
        </p:nvSpPr>
        <p:spPr>
          <a:xfrm rot="8100000">
            <a:off x="11202225" y="8227899"/>
            <a:ext cx="1338620" cy="1338620"/>
          </a:xfrm>
          <a:prstGeom prst="roundRect">
            <a:avLst>
              <a:gd name="adj" fmla="val 78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40" y="336739"/>
            <a:ext cx="1507378" cy="78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4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duction ID_4828605">
            <a:hlinkClick r:id="" action="ppaction://media"/>
            <a:extLst>
              <a:ext uri="{FF2B5EF4-FFF2-40B4-BE49-F238E27FC236}">
                <a16:creationId xmlns:a16="http://schemas.microsoft.com/office/drawing/2014/main" id="{52501CA8-3A3F-4A54-8372-B7AE1D52F6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667"/>
            <a:ext cx="13004798" cy="6857999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4F9D335F-428D-44C4-903C-F22484756036}"/>
              </a:ext>
            </a:extLst>
          </p:cNvPr>
          <p:cNvGrpSpPr/>
          <p:nvPr/>
        </p:nvGrpSpPr>
        <p:grpSpPr>
          <a:xfrm>
            <a:off x="849940" y="1714575"/>
            <a:ext cx="2822763" cy="3817573"/>
            <a:chOff x="639502" y="1748061"/>
            <a:chExt cx="2822763" cy="3817573"/>
          </a:xfrm>
        </p:grpSpPr>
        <p:sp>
          <p:nvSpPr>
            <p:cNvPr id="47" name="Rectangle: Rounded Corners 20">
              <a:extLst>
                <a:ext uri="{FF2B5EF4-FFF2-40B4-BE49-F238E27FC236}">
                  <a16:creationId xmlns:a16="http://schemas.microsoft.com/office/drawing/2014/main" id="{BFB2861C-1080-49AF-8F47-1D0D38599404}"/>
                </a:ext>
              </a:extLst>
            </p:cNvPr>
            <p:cNvSpPr/>
            <p:nvPr/>
          </p:nvSpPr>
          <p:spPr>
            <a:xfrm>
              <a:off x="639502" y="1748061"/>
              <a:ext cx="2822763" cy="3817573"/>
            </a:xfrm>
            <a:prstGeom prst="roundRect">
              <a:avLst>
                <a:gd name="adj" fmla="val 19837"/>
              </a:avLst>
            </a:prstGeom>
            <a:solidFill>
              <a:schemeClr val="tx1">
                <a:alpha val="34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8D3EE9-D1F3-463F-89FD-C9260E601DB0}"/>
                </a:ext>
              </a:extLst>
            </p:cNvPr>
            <p:cNvSpPr txBox="1"/>
            <p:nvPr/>
          </p:nvSpPr>
          <p:spPr>
            <a:xfrm>
              <a:off x="899356" y="2879766"/>
              <a:ext cx="24446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Tw Cen MT" panose="020B0602020104020603" pitchFamily="34" charset="0"/>
                </a:rPr>
                <a:t>Introduce</a:t>
              </a:r>
              <a:endParaRPr lang="en-US" sz="3200" b="1" dirty="0">
                <a:solidFill>
                  <a:schemeClr val="bg1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D4E3261-C22A-497C-81D7-454D366DE001}"/>
                </a:ext>
              </a:extLst>
            </p:cNvPr>
            <p:cNvSpPr txBox="1"/>
            <p:nvPr/>
          </p:nvSpPr>
          <p:spPr>
            <a:xfrm>
              <a:off x="941085" y="3808529"/>
              <a:ext cx="2219595" cy="923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Tw Cen MT" panose="020B0602020104020603" pitchFamily="34" charset="0"/>
                </a:rPr>
                <a:t>The reason why we choose this topic and what we did</a:t>
              </a:r>
            </a:p>
          </p:txBody>
        </p:sp>
        <p:pic>
          <p:nvPicPr>
            <p:cNvPr id="50" name="Graphic 37" descr="Users with solid fill">
              <a:extLst>
                <a:ext uri="{FF2B5EF4-FFF2-40B4-BE49-F238E27FC236}">
                  <a16:creationId xmlns:a16="http://schemas.microsoft.com/office/drawing/2014/main" id="{956D382A-7442-47BD-AAB2-CD113D8ED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1436298" y="1779432"/>
              <a:ext cx="1243508" cy="1243508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406736D-9F8F-43BE-8B03-516CE8A25C55}"/>
              </a:ext>
            </a:extLst>
          </p:cNvPr>
          <p:cNvGrpSpPr/>
          <p:nvPr/>
        </p:nvGrpSpPr>
        <p:grpSpPr>
          <a:xfrm>
            <a:off x="5061704" y="1676340"/>
            <a:ext cx="2872284" cy="3884544"/>
            <a:chOff x="611789" y="1821929"/>
            <a:chExt cx="2742893" cy="370955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8D661367-A2CE-4185-B2B3-AF610F72D519}"/>
                </a:ext>
              </a:extLst>
            </p:cNvPr>
            <p:cNvGrpSpPr/>
            <p:nvPr/>
          </p:nvGrpSpPr>
          <p:grpSpPr>
            <a:xfrm>
              <a:off x="611789" y="1821929"/>
              <a:ext cx="2742893" cy="3709555"/>
              <a:chOff x="886968" y="1984246"/>
              <a:chExt cx="2075688" cy="2807210"/>
            </a:xfrm>
          </p:grpSpPr>
          <p:sp>
            <p:nvSpPr>
              <p:cNvPr id="54" name="Rectangle: Rounded Corners 14">
                <a:extLst>
                  <a:ext uri="{FF2B5EF4-FFF2-40B4-BE49-F238E27FC236}">
                    <a16:creationId xmlns:a16="http://schemas.microsoft.com/office/drawing/2014/main" id="{ABA0197D-AB14-4928-AB65-6B0DA369CB44}"/>
                  </a:ext>
                </a:extLst>
              </p:cNvPr>
              <p:cNvSpPr/>
              <p:nvPr/>
            </p:nvSpPr>
            <p:spPr>
              <a:xfrm>
                <a:off x="886968" y="1984246"/>
                <a:ext cx="2075688" cy="2807210"/>
              </a:xfrm>
              <a:prstGeom prst="roundRect">
                <a:avLst>
                  <a:gd name="adj" fmla="val 19837"/>
                </a:avLst>
              </a:prstGeom>
              <a:solidFill>
                <a:schemeClr val="tx1">
                  <a:alpha val="34000"/>
                </a:schemeClr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563FB130-803E-44A6-85FD-3E06240FD80A}"/>
                  </a:ext>
                </a:extLst>
              </p:cNvPr>
              <p:cNvSpPr txBox="1"/>
              <p:nvPr/>
            </p:nvSpPr>
            <p:spPr>
              <a:xfrm>
                <a:off x="886969" y="2803076"/>
                <a:ext cx="2029966" cy="778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Languages ​​and tools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7493B14-C7B5-4E13-BAB7-83EFB6A75785}"/>
                  </a:ext>
                </a:extLst>
              </p:cNvPr>
              <p:cNvSpPr txBox="1"/>
              <p:nvPr/>
            </p:nvSpPr>
            <p:spPr>
              <a:xfrm>
                <a:off x="1108734" y="3499388"/>
                <a:ext cx="1632155" cy="4670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Languages and tools that we used</a:t>
                </a:r>
              </a:p>
            </p:txBody>
          </p:sp>
        </p:grpSp>
        <p:pic>
          <p:nvPicPr>
            <p:cNvPr id="53" name="Graphic 34" descr="Brain with solid fill">
              <a:extLst>
                <a:ext uri="{FF2B5EF4-FFF2-40B4-BE49-F238E27FC236}">
                  <a16:creationId xmlns:a16="http://schemas.microsoft.com/office/drawing/2014/main" id="{48F0A3D8-3A30-484B-AE18-1AA6E94AC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p:blipFill>
          <p:spPr>
            <a:xfrm>
              <a:off x="1383544" y="1852411"/>
              <a:ext cx="1208323" cy="1208323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3B442F7-0CBC-4288-9ACE-F6D46410AB6F}"/>
              </a:ext>
            </a:extLst>
          </p:cNvPr>
          <p:cNvGrpSpPr/>
          <p:nvPr/>
        </p:nvGrpSpPr>
        <p:grpSpPr>
          <a:xfrm>
            <a:off x="9322990" y="1600695"/>
            <a:ext cx="2837221" cy="3997790"/>
            <a:chOff x="657500" y="1732497"/>
            <a:chExt cx="2993297" cy="3915988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02C3DEBE-644F-4C8D-AE47-62F22060E2A7}"/>
                </a:ext>
              </a:extLst>
            </p:cNvPr>
            <p:cNvGrpSpPr/>
            <p:nvPr/>
          </p:nvGrpSpPr>
          <p:grpSpPr>
            <a:xfrm>
              <a:off x="657500" y="1732497"/>
              <a:ext cx="2993297" cy="3915988"/>
              <a:chOff x="859080" y="1984246"/>
              <a:chExt cx="2145771" cy="2807210"/>
            </a:xfrm>
          </p:grpSpPr>
          <p:sp>
            <p:nvSpPr>
              <p:cNvPr id="66" name="Rectangle: Rounded Corners 10">
                <a:extLst>
                  <a:ext uri="{FF2B5EF4-FFF2-40B4-BE49-F238E27FC236}">
                    <a16:creationId xmlns:a16="http://schemas.microsoft.com/office/drawing/2014/main" id="{7B234F34-2F87-4089-BDD8-ADC11253EDB1}"/>
                  </a:ext>
                </a:extLst>
              </p:cNvPr>
              <p:cNvSpPr/>
              <p:nvPr/>
            </p:nvSpPr>
            <p:spPr>
              <a:xfrm>
                <a:off x="859080" y="1984246"/>
                <a:ext cx="2075688" cy="2807210"/>
              </a:xfrm>
              <a:prstGeom prst="roundRect">
                <a:avLst>
                  <a:gd name="adj" fmla="val 19837"/>
                </a:avLst>
              </a:prstGeom>
              <a:solidFill>
                <a:schemeClr val="tx1">
                  <a:alpha val="34000"/>
                </a:schemeClr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54ECF8C7-E0A3-4E68-947C-96C0D87590E8}"/>
                  </a:ext>
                </a:extLst>
              </p:cNvPr>
              <p:cNvSpPr txBox="1"/>
              <p:nvPr/>
            </p:nvSpPr>
            <p:spPr>
              <a:xfrm>
                <a:off x="859080" y="2816433"/>
                <a:ext cx="214577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Demo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3991F611-897E-4532-9A28-CE33C4B0EFB3}"/>
                  </a:ext>
                </a:extLst>
              </p:cNvPr>
              <p:cNvSpPr txBox="1"/>
              <p:nvPr/>
            </p:nvSpPr>
            <p:spPr>
              <a:xfrm>
                <a:off x="1108734" y="3499388"/>
                <a:ext cx="1632155" cy="2593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Show our website</a:t>
                </a:r>
              </a:p>
            </p:txBody>
          </p:sp>
        </p:grpSp>
        <p:pic>
          <p:nvPicPr>
            <p:cNvPr id="65" name="Graphic 36" descr="Presentation with bar chart with solid fill">
              <a:extLst>
                <a:ext uri="{FF2B5EF4-FFF2-40B4-BE49-F238E27FC236}">
                  <a16:creationId xmlns:a16="http://schemas.microsoft.com/office/drawing/2014/main" id="{8869A920-44EE-4BB8-89AE-5E9ACADD7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p:blipFill>
          <p:spPr>
            <a:xfrm>
              <a:off x="1502964" y="1764676"/>
              <a:ext cx="1275565" cy="1275565"/>
            </a:xfrm>
            <a:prstGeom prst="rect">
              <a:avLst/>
            </a:prstGeom>
          </p:spPr>
        </p:pic>
      </p:grpSp>
      <p:pic>
        <p:nvPicPr>
          <p:cNvPr id="26" name="Picture 25"/>
          <p:cNvPicPr/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94" y="304710"/>
            <a:ext cx="1507378" cy="78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3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184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4" fill="hold" nodeType="withEffect" p14:presetBounceEnd="725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500">
                                          <p:cBhvr additive="base">
                                            <p:cTn id="9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500">
                                          <p:cBhvr additive="base">
                                            <p:cTn id="10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nodeType="withEffect" p14:presetBounceEnd="725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500">
                                          <p:cBhvr additive="base">
                                            <p:cTn id="13" dur="2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500">
                                          <p:cBhvr additive="base">
                                            <p:cTn id="14" dur="2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 p14:presetBounceEnd="725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500">
                                          <p:cBhvr additive="base">
                                            <p:cTn id="17" dur="2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500">
                                          <p:cBhvr additive="base">
                                            <p:cTn id="18" dur="2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9" repeatCount="indefinite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  <p:seq concurrent="1" nextAc="seek">
                  <p:cTn id="20" restart="whenNotActive" fill="hold" evtFilter="cancelBubble" nodeType="interactiveSeq">
                    <p:stCondLst>
                      <p:cond evt="onClick" delay="0">
                        <p:tgtEl>
                          <p:spTgt spid="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1" fill="hold">
                          <p:stCondLst>
                            <p:cond delay="0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4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184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2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2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2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2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9" repeatCount="indefinite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  <p:seq concurrent="1" nextAc="seek">
                  <p:cTn id="20" restart="whenNotActive" fill="hold" evtFilter="cancelBubble" nodeType="interactiveSeq">
                    <p:stCondLst>
                      <p:cond evt="onClick" delay="0">
                        <p:tgtEl>
                          <p:spTgt spid="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1" fill="hold">
                          <p:stCondLst>
                            <p:cond delay="0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4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àm thế nào để tăng hiệu suất làm việc của bạ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13525"/>
            <a:ext cx="12192000" cy="82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94" y="449456"/>
            <a:ext cx="1507378" cy="781696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4F9D335F-428D-44C4-903C-F22484756036}"/>
              </a:ext>
            </a:extLst>
          </p:cNvPr>
          <p:cNvGrpSpPr/>
          <p:nvPr/>
        </p:nvGrpSpPr>
        <p:grpSpPr>
          <a:xfrm>
            <a:off x="1155717" y="2013866"/>
            <a:ext cx="2822763" cy="3817573"/>
            <a:chOff x="639502" y="1748061"/>
            <a:chExt cx="2822763" cy="3817573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B2861C-1080-49AF-8F47-1D0D38599404}"/>
                </a:ext>
              </a:extLst>
            </p:cNvPr>
            <p:cNvSpPr/>
            <p:nvPr/>
          </p:nvSpPr>
          <p:spPr>
            <a:xfrm>
              <a:off x="639502" y="1748061"/>
              <a:ext cx="2822763" cy="3817573"/>
            </a:xfrm>
            <a:prstGeom prst="roundRect">
              <a:avLst>
                <a:gd name="adj" fmla="val 19837"/>
              </a:avLst>
            </a:prstGeom>
            <a:solidFill>
              <a:schemeClr val="tx1">
                <a:alpha val="34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8D3EE9-D1F3-463F-89FD-C9260E601DB0}"/>
                </a:ext>
              </a:extLst>
            </p:cNvPr>
            <p:cNvSpPr txBox="1"/>
            <p:nvPr/>
          </p:nvSpPr>
          <p:spPr>
            <a:xfrm>
              <a:off x="899356" y="2879766"/>
              <a:ext cx="24446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Tw Cen MT" panose="020B0602020104020603" pitchFamily="34" charset="0"/>
                </a:rPr>
                <a:t>Introduce</a:t>
              </a:r>
              <a:endParaRPr lang="en-US" sz="3200" b="1" dirty="0">
                <a:solidFill>
                  <a:schemeClr val="bg1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D4E3261-C22A-497C-81D7-454D366DE001}"/>
                </a:ext>
              </a:extLst>
            </p:cNvPr>
            <p:cNvSpPr txBox="1"/>
            <p:nvPr/>
          </p:nvSpPr>
          <p:spPr>
            <a:xfrm>
              <a:off x="941085" y="3808529"/>
              <a:ext cx="2219595" cy="923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Tw Cen MT" panose="020B0602020104020603" pitchFamily="34" charset="0"/>
                </a:rPr>
                <a:t>The reason why we choose this topic and what we did</a:t>
              </a:r>
            </a:p>
          </p:txBody>
        </p:sp>
        <p:pic>
          <p:nvPicPr>
            <p:cNvPr id="16" name="Graphic 37" descr="Users with solid fill">
              <a:extLst>
                <a:ext uri="{FF2B5EF4-FFF2-40B4-BE49-F238E27FC236}">
                  <a16:creationId xmlns:a16="http://schemas.microsoft.com/office/drawing/2014/main" id="{956D382A-7442-47BD-AAB2-CD113D8ED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1436298" y="1779432"/>
              <a:ext cx="1243508" cy="1243508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E84E749-3502-46B4-BA93-BEC6DC38FA2C}"/>
              </a:ext>
            </a:extLst>
          </p:cNvPr>
          <p:cNvGrpSpPr/>
          <p:nvPr/>
        </p:nvGrpSpPr>
        <p:grpSpPr>
          <a:xfrm>
            <a:off x="3406466" y="1504028"/>
            <a:ext cx="1019677" cy="1019677"/>
            <a:chOff x="2542032" y="1609342"/>
            <a:chExt cx="749808" cy="74980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02C9AA0-E3B7-40B7-A0CF-660F8A021690}"/>
                </a:ext>
              </a:extLst>
            </p:cNvPr>
            <p:cNvSpPr/>
            <p:nvPr/>
          </p:nvSpPr>
          <p:spPr>
            <a:xfrm>
              <a:off x="2542032" y="1609342"/>
              <a:ext cx="749808" cy="7498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D28516E-2FBA-43D9-8CFF-29683215837F}"/>
                </a:ext>
              </a:extLst>
            </p:cNvPr>
            <p:cNvSpPr txBox="1"/>
            <p:nvPr/>
          </p:nvSpPr>
          <p:spPr>
            <a:xfrm>
              <a:off x="2611835" y="1751818"/>
              <a:ext cx="6385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Tw Cen MT" panose="020B0602020104020603" pitchFamily="34" charset="0"/>
                </a:rPr>
                <a:t>01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CF76A0D-7878-4DCA-9247-2C9C7D2A0E3C}"/>
              </a:ext>
            </a:extLst>
          </p:cNvPr>
          <p:cNvGrpSpPr/>
          <p:nvPr/>
        </p:nvGrpSpPr>
        <p:grpSpPr>
          <a:xfrm>
            <a:off x="7189550" y="1504028"/>
            <a:ext cx="3918102" cy="1601306"/>
            <a:chOff x="7427494" y="1142483"/>
            <a:chExt cx="3918102" cy="160130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5F0C152-C27C-49C8-9706-2C0A6F17B96B}"/>
                </a:ext>
              </a:extLst>
            </p:cNvPr>
            <p:cNvSpPr txBox="1"/>
            <p:nvPr/>
          </p:nvSpPr>
          <p:spPr>
            <a:xfrm>
              <a:off x="7486558" y="1142483"/>
              <a:ext cx="36081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latin typeface="Tw Cen MT" panose="020B0602020104020603" pitchFamily="34" charset="0"/>
                </a:rPr>
                <a:t>Why we choose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9F61258-899B-4D93-9575-DBE891D627A9}"/>
                </a:ext>
              </a:extLst>
            </p:cNvPr>
            <p:cNvSpPr txBox="1"/>
            <p:nvPr/>
          </p:nvSpPr>
          <p:spPr>
            <a:xfrm>
              <a:off x="7427494" y="1789682"/>
              <a:ext cx="391810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dirty="0">
                  <a:latin typeface="Tw Cen MT" panose="020B0602020104020603" pitchFamily="34" charset="0"/>
                </a:rPr>
                <a:t>Along with the strong development of the Information Technology industry and the need to find jobs, especially new graduates. Building a job search website is necessary and reasonable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A2031FD-11B2-4016-85BE-0A0DA3E79211}"/>
              </a:ext>
            </a:extLst>
          </p:cNvPr>
          <p:cNvGrpSpPr/>
          <p:nvPr/>
        </p:nvGrpSpPr>
        <p:grpSpPr>
          <a:xfrm>
            <a:off x="6083495" y="1773466"/>
            <a:ext cx="999866" cy="999866"/>
            <a:chOff x="6380503" y="1350436"/>
            <a:chExt cx="999866" cy="999866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D3CE8C6-E2CF-4893-BBD0-73BCB35C9930}"/>
                </a:ext>
              </a:extLst>
            </p:cNvPr>
            <p:cNvSpPr/>
            <p:nvPr/>
          </p:nvSpPr>
          <p:spPr>
            <a:xfrm>
              <a:off x="6380503" y="1350436"/>
              <a:ext cx="999866" cy="99986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" name="Graphic 4" descr="Coffee with solid fill">
              <a:extLst>
                <a:ext uri="{FF2B5EF4-FFF2-40B4-BE49-F238E27FC236}">
                  <a16:creationId xmlns:a16="http://schemas.microsoft.com/office/drawing/2014/main" id="{44109F35-D379-471C-A5BB-7AE4257B1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6545756" y="1407601"/>
              <a:ext cx="748240" cy="748240"/>
            </a:xfrm>
            <a:prstGeom prst="rect">
              <a:avLst/>
            </a:prstGeom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0FB8EF-C830-4D54-980D-3FCC4C14674E}"/>
              </a:ext>
            </a:extLst>
          </p:cNvPr>
          <p:cNvGrpSpPr/>
          <p:nvPr/>
        </p:nvGrpSpPr>
        <p:grpSpPr>
          <a:xfrm>
            <a:off x="7189550" y="4462309"/>
            <a:ext cx="3918103" cy="1155819"/>
            <a:chOff x="7486558" y="4039279"/>
            <a:chExt cx="3918103" cy="1155819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697197B-5630-4644-90F3-4D59365ECE4E}"/>
                </a:ext>
              </a:extLst>
            </p:cNvPr>
            <p:cNvSpPr txBox="1"/>
            <p:nvPr/>
          </p:nvSpPr>
          <p:spPr>
            <a:xfrm>
              <a:off x="7486558" y="4039279"/>
              <a:ext cx="36081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latin typeface="Tw Cen MT" panose="020B0602020104020603" pitchFamily="34" charset="0"/>
                </a:rPr>
                <a:t>The result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26D790B-058C-49EB-BF1B-195E30A3396C}"/>
                </a:ext>
              </a:extLst>
            </p:cNvPr>
            <p:cNvSpPr txBox="1"/>
            <p:nvPr/>
          </p:nvSpPr>
          <p:spPr>
            <a:xfrm>
              <a:off x="7486558" y="4671878"/>
              <a:ext cx="3918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w Cen MT" panose="020B0602020104020603" pitchFamily="34" charset="0"/>
                </a:rPr>
                <a:t>Successfully built the website “Student JOB” to meet the simple business process of a job search website. 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09E4DD4D-091C-47FF-BE18-74D04736F8F0}"/>
              </a:ext>
            </a:extLst>
          </p:cNvPr>
          <p:cNvGrpSpPr/>
          <p:nvPr/>
        </p:nvGrpSpPr>
        <p:grpSpPr>
          <a:xfrm>
            <a:off x="6083495" y="4670262"/>
            <a:ext cx="999866" cy="999866"/>
            <a:chOff x="6380503" y="4247232"/>
            <a:chExt cx="999866" cy="999866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3A52E39-CF8A-449F-8466-B48F4E659188}"/>
                </a:ext>
              </a:extLst>
            </p:cNvPr>
            <p:cNvSpPr/>
            <p:nvPr/>
          </p:nvSpPr>
          <p:spPr>
            <a:xfrm>
              <a:off x="6380503" y="4247232"/>
              <a:ext cx="999866" cy="99986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6" name="Graphic 55" descr="Aperture with solid fill">
              <a:extLst>
                <a:ext uri="{FF2B5EF4-FFF2-40B4-BE49-F238E27FC236}">
                  <a16:creationId xmlns:a16="http://schemas.microsoft.com/office/drawing/2014/main" id="{0B6DB584-61D4-4501-B400-5D574DCF7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6487628" y="4345398"/>
              <a:ext cx="803536" cy="8035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49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725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500">
                                          <p:cBhvr additive="base">
                                            <p:cTn id="7" dur="2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500">
                                          <p:cBhvr additive="base">
                                            <p:cTn id="8" dur="2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875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7500">
                                          <p:cBhvr additive="base">
                                            <p:cTn id="11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7500">
                                          <p:cBhvr additive="base">
                                            <p:cTn id="12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 p14:presetBounceEnd="875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7500">
                                          <p:cBhvr additive="base">
                                            <p:cTn id="15" dur="2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7500">
                                          <p:cBhvr additive="base">
                                            <p:cTn id="16" dur="2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 p14:presetBounceEnd="875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7500">
                                          <p:cBhvr additive="base">
                                            <p:cTn id="19" dur="2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7500">
                                          <p:cBhvr additive="base">
                                            <p:cTn id="20" dur="2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 p14:presetBounceEnd="875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7500">
                                          <p:cBhvr additive="base">
                                            <p:cTn id="23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7500">
                                          <p:cBhvr additive="base">
                                            <p:cTn id="24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 p14:presetBounceEnd="875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7500">
                                          <p:cBhvr additive="base">
                                            <p:cTn id="27" dur="2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7500">
                                          <p:cBhvr additive="base">
                                            <p:cTn id="28" dur="2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4274CE-7464-4A25-B04D-40CB59D41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2716"/>
            <a:ext cx="12184549" cy="813383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1406736D-9F8F-43BE-8B03-516CE8A25C55}"/>
              </a:ext>
            </a:extLst>
          </p:cNvPr>
          <p:cNvGrpSpPr/>
          <p:nvPr/>
        </p:nvGrpSpPr>
        <p:grpSpPr>
          <a:xfrm>
            <a:off x="509526" y="1821929"/>
            <a:ext cx="2884720" cy="3884544"/>
            <a:chOff x="569852" y="1760345"/>
            <a:chExt cx="2754769" cy="3709555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D661367-A2CE-4185-B2B3-AF610F72D519}"/>
                </a:ext>
              </a:extLst>
            </p:cNvPr>
            <p:cNvGrpSpPr/>
            <p:nvPr/>
          </p:nvGrpSpPr>
          <p:grpSpPr>
            <a:xfrm>
              <a:off x="569852" y="1760345"/>
              <a:ext cx="2754769" cy="3709555"/>
              <a:chOff x="855232" y="1937642"/>
              <a:chExt cx="2084675" cy="280721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ABA0197D-AB14-4928-AB65-6B0DA369CB44}"/>
                  </a:ext>
                </a:extLst>
              </p:cNvPr>
              <p:cNvSpPr/>
              <p:nvPr/>
            </p:nvSpPr>
            <p:spPr>
              <a:xfrm>
                <a:off x="855232" y="1937642"/>
                <a:ext cx="2075688" cy="2807210"/>
              </a:xfrm>
              <a:prstGeom prst="roundRect">
                <a:avLst>
                  <a:gd name="adj" fmla="val 19837"/>
                </a:avLst>
              </a:prstGeom>
              <a:solidFill>
                <a:schemeClr val="tx1">
                  <a:alpha val="34000"/>
                </a:schemeClr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63FB130-803E-44A6-85FD-3E06240FD80A}"/>
                  </a:ext>
                </a:extLst>
              </p:cNvPr>
              <p:cNvSpPr txBox="1"/>
              <p:nvPr/>
            </p:nvSpPr>
            <p:spPr>
              <a:xfrm>
                <a:off x="909941" y="2808440"/>
                <a:ext cx="2029966" cy="778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Tools ​​</a:t>
                </a:r>
                <a:r>
                  <a:rPr lang="en-US" sz="3200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and </a:t>
                </a:r>
                <a:r>
                  <a:rPr lang="en-US" sz="3200" b="1" dirty="0" smtClean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languages </a:t>
                </a:r>
                <a:endParaRPr lang="en-US" sz="3200" b="1" dirty="0">
                  <a:solidFill>
                    <a:schemeClr val="bg1"/>
                  </a:solidFill>
                  <a:latin typeface="Tw Cen MT" panose="020B0602020104020603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7493B14-C7B5-4E13-BAB7-83EFB6A75785}"/>
                  </a:ext>
                </a:extLst>
              </p:cNvPr>
              <p:cNvSpPr txBox="1"/>
              <p:nvPr/>
            </p:nvSpPr>
            <p:spPr>
              <a:xfrm>
                <a:off x="1108847" y="3622816"/>
                <a:ext cx="1632155" cy="4670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Languages and tools that we used</a:t>
                </a:r>
              </a:p>
            </p:txBody>
          </p:sp>
        </p:grpSp>
        <p:pic>
          <p:nvPicPr>
            <p:cNvPr id="10" name="Graphic 34" descr="Brain with solid fill">
              <a:extLst>
                <a:ext uri="{FF2B5EF4-FFF2-40B4-BE49-F238E27FC236}">
                  <a16:creationId xmlns:a16="http://schemas.microsoft.com/office/drawing/2014/main" id="{48F0A3D8-3A30-484B-AE18-1AA6E94AC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p:blipFill>
          <p:spPr>
            <a:xfrm>
              <a:off x="1383544" y="1852411"/>
              <a:ext cx="1208323" cy="1208323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9AC640-922F-47B0-85E4-EB8E293EAE09}"/>
              </a:ext>
            </a:extLst>
          </p:cNvPr>
          <p:cNvGrpSpPr/>
          <p:nvPr/>
        </p:nvGrpSpPr>
        <p:grpSpPr>
          <a:xfrm>
            <a:off x="2775483" y="1303147"/>
            <a:ext cx="1037566" cy="1037564"/>
            <a:chOff x="2542032" y="1609342"/>
            <a:chExt cx="749808" cy="74980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0A782DC-8F5E-4A4F-87AC-A17E21696927}"/>
                </a:ext>
              </a:extLst>
            </p:cNvPr>
            <p:cNvSpPr/>
            <p:nvPr/>
          </p:nvSpPr>
          <p:spPr>
            <a:xfrm>
              <a:off x="2542032" y="1609342"/>
              <a:ext cx="749808" cy="7498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4F8ED9B-3484-4AE1-AE4B-CB347BA5BDE1}"/>
                </a:ext>
              </a:extLst>
            </p:cNvPr>
            <p:cNvSpPr txBox="1"/>
            <p:nvPr/>
          </p:nvSpPr>
          <p:spPr>
            <a:xfrm>
              <a:off x="2596839" y="1738462"/>
              <a:ext cx="6385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Tw Cen MT" panose="020B0602020104020603" pitchFamily="34" charset="0"/>
                </a:rPr>
                <a:t>02</a:t>
              </a:r>
            </a:p>
          </p:txBody>
        </p:sp>
      </p:grpSp>
      <p:pic>
        <p:nvPicPr>
          <p:cNvPr id="23" name="Picture 22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90" y="233865"/>
            <a:ext cx="1507378" cy="781696"/>
          </a:xfrm>
          <a:prstGeom prst="rect">
            <a:avLst/>
          </a:prstGeom>
        </p:spPr>
      </p:pic>
      <p:pic>
        <p:nvPicPr>
          <p:cNvPr id="2056" name="Picture 8" descr="Visual Studio Code Logo [ Download - Logo - icon ] png sv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981" y="2464555"/>
            <a:ext cx="1948574" cy="194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6284864" y="4563789"/>
            <a:ext cx="2218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solidFill>
                  <a:srgbClr val="FFFFFF"/>
                </a:solidFill>
                <a:latin typeface="Google Sans"/>
              </a:rPr>
              <a:t>Visual Studio Code</a:t>
            </a:r>
            <a:endParaRPr lang="en-US" altLang="en-US" dirty="0">
              <a:solidFill>
                <a:srgbClr val="FFFFFF"/>
              </a:solidFill>
              <a:latin typeface="Roboto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197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32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4" fill="hold" nodeType="withEffect" p14:presetBounceEnd="875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7500">
                                          <p:cBhvr additive="base">
                                            <p:cTn id="9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7500">
                                          <p:cBhvr additive="base">
                                            <p:cTn id="10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nodeType="withEffect" p14:presetBounceEnd="725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500">
                                          <p:cBhvr additive="base">
                                            <p:cTn id="13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500">
                                          <p:cBhvr additive="base">
                                            <p:cTn id="14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 p14:presetBounceEnd="75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7" dur="2000" fill="hold"/>
                                            <p:tgtEl>
                                              <p:spTgt spid="20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8" dur="2000" fill="hold"/>
                                            <p:tgtEl>
                                              <p:spTgt spid="20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 p14:presetBounceEnd="75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21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22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32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2000" fill="hold"/>
                                            <p:tgtEl>
                                              <p:spTgt spid="20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2000" fill="hold"/>
                                            <p:tgtEl>
                                              <p:spTgt spid="20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4274CE-7464-4A25-B04D-40CB59D41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69301"/>
            <a:ext cx="12192000" cy="813880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1406736D-9F8F-43BE-8B03-516CE8A25C55}"/>
              </a:ext>
            </a:extLst>
          </p:cNvPr>
          <p:cNvGrpSpPr/>
          <p:nvPr/>
        </p:nvGrpSpPr>
        <p:grpSpPr>
          <a:xfrm>
            <a:off x="611102" y="1821929"/>
            <a:ext cx="2872284" cy="3884544"/>
            <a:chOff x="611789" y="1821929"/>
            <a:chExt cx="2742893" cy="3709555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D661367-A2CE-4185-B2B3-AF610F72D519}"/>
                </a:ext>
              </a:extLst>
            </p:cNvPr>
            <p:cNvGrpSpPr/>
            <p:nvPr/>
          </p:nvGrpSpPr>
          <p:grpSpPr>
            <a:xfrm>
              <a:off x="611789" y="1821929"/>
              <a:ext cx="2742893" cy="3709555"/>
              <a:chOff x="886968" y="1984246"/>
              <a:chExt cx="2075688" cy="280721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ABA0197D-AB14-4928-AB65-6B0DA369CB44}"/>
                  </a:ext>
                </a:extLst>
              </p:cNvPr>
              <p:cNvSpPr/>
              <p:nvPr/>
            </p:nvSpPr>
            <p:spPr>
              <a:xfrm>
                <a:off x="886968" y="1984246"/>
                <a:ext cx="2075688" cy="2807210"/>
              </a:xfrm>
              <a:prstGeom prst="roundRect">
                <a:avLst>
                  <a:gd name="adj" fmla="val 19837"/>
                </a:avLst>
              </a:prstGeom>
              <a:solidFill>
                <a:schemeClr val="tx1">
                  <a:alpha val="34000"/>
                </a:schemeClr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63FB130-803E-44A6-85FD-3E06240FD80A}"/>
                  </a:ext>
                </a:extLst>
              </p:cNvPr>
              <p:cNvSpPr txBox="1"/>
              <p:nvPr/>
            </p:nvSpPr>
            <p:spPr>
              <a:xfrm>
                <a:off x="886969" y="2803076"/>
                <a:ext cx="2029966" cy="778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Tools ​​and languages </a:t>
                </a:r>
                <a:endParaRPr lang="en-US" sz="3200" b="1" dirty="0">
                  <a:solidFill>
                    <a:schemeClr val="bg1"/>
                  </a:solidFill>
                  <a:latin typeface="Tw Cen MT" panose="020B0602020104020603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7493B14-C7B5-4E13-BAB7-83EFB6A75785}"/>
                  </a:ext>
                </a:extLst>
              </p:cNvPr>
              <p:cNvSpPr txBox="1"/>
              <p:nvPr/>
            </p:nvSpPr>
            <p:spPr>
              <a:xfrm>
                <a:off x="1108734" y="3499388"/>
                <a:ext cx="1632155" cy="4670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Languages and tools that we used</a:t>
                </a:r>
              </a:p>
            </p:txBody>
          </p:sp>
        </p:grpSp>
        <p:pic>
          <p:nvPicPr>
            <p:cNvPr id="10" name="Graphic 34" descr="Brain with solid fill">
              <a:extLst>
                <a:ext uri="{FF2B5EF4-FFF2-40B4-BE49-F238E27FC236}">
                  <a16:creationId xmlns:a16="http://schemas.microsoft.com/office/drawing/2014/main" id="{48F0A3D8-3A30-484B-AE18-1AA6E94AC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p:blipFill>
          <p:spPr>
            <a:xfrm>
              <a:off x="1383544" y="1852411"/>
              <a:ext cx="1208323" cy="1208323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9AC640-922F-47B0-85E4-EB8E293EAE09}"/>
              </a:ext>
            </a:extLst>
          </p:cNvPr>
          <p:cNvGrpSpPr/>
          <p:nvPr/>
        </p:nvGrpSpPr>
        <p:grpSpPr>
          <a:xfrm>
            <a:off x="2775483" y="1303147"/>
            <a:ext cx="1037566" cy="1037564"/>
            <a:chOff x="2542032" y="1609342"/>
            <a:chExt cx="749808" cy="74980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0A782DC-8F5E-4A4F-87AC-A17E21696927}"/>
                </a:ext>
              </a:extLst>
            </p:cNvPr>
            <p:cNvSpPr/>
            <p:nvPr/>
          </p:nvSpPr>
          <p:spPr>
            <a:xfrm>
              <a:off x="2542032" y="1609342"/>
              <a:ext cx="749808" cy="7498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4F8ED9B-3484-4AE1-AE4B-CB347BA5BDE1}"/>
                </a:ext>
              </a:extLst>
            </p:cNvPr>
            <p:cNvSpPr txBox="1"/>
            <p:nvPr/>
          </p:nvSpPr>
          <p:spPr>
            <a:xfrm>
              <a:off x="2596839" y="1738462"/>
              <a:ext cx="6385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Tw Cen MT" panose="020B0602020104020603" pitchFamily="34" charset="0"/>
                </a:rPr>
                <a:t>02</a:t>
              </a:r>
            </a:p>
          </p:txBody>
        </p:sp>
      </p:grpSp>
      <p:pic>
        <p:nvPicPr>
          <p:cNvPr id="21" name="Picture 20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99" y="321401"/>
            <a:ext cx="1507378" cy="781696"/>
          </a:xfrm>
          <a:prstGeom prst="rect">
            <a:avLst/>
          </a:prstGeom>
        </p:spPr>
      </p:pic>
      <p:pic>
        <p:nvPicPr>
          <p:cNvPr id="22" name="Picture 21" descr="CSS – Wikipedia tiếng Việt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52"/>
          <a:stretch/>
        </p:blipFill>
        <p:spPr bwMode="auto">
          <a:xfrm>
            <a:off x="4696260" y="457527"/>
            <a:ext cx="1665197" cy="1993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Lập trình JavaScript từ cơ bản đến nâng ca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1600" y="408526"/>
            <a:ext cx="2301880" cy="2476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 descr="Jquery Icon #206163 - Free Icons Library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78"/>
          <a:stretch/>
        </p:blipFill>
        <p:spPr bwMode="auto">
          <a:xfrm>
            <a:off x="6616066" y="1802656"/>
            <a:ext cx="2085975" cy="2085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089025" y="2662703"/>
            <a:ext cx="1075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CSS 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244656" y="2662703"/>
            <a:ext cx="1645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JAVASCRIPT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156575" y="3900714"/>
            <a:ext cx="1645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JQUERY</a:t>
            </a:r>
          </a:p>
        </p:txBody>
      </p:sp>
      <p:pic>
        <p:nvPicPr>
          <p:cNvPr id="19" name="Picture 18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483" y="4435964"/>
            <a:ext cx="1920240" cy="1684020"/>
          </a:xfrm>
          <a:prstGeom prst="rect">
            <a:avLst/>
          </a:prstGeom>
        </p:spPr>
      </p:pic>
      <p:pic>
        <p:nvPicPr>
          <p:cNvPr id="20" name="Picture 19"/>
          <p:cNvPicPr/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182" y="4429775"/>
            <a:ext cx="2209800" cy="1690209"/>
          </a:xfrm>
          <a:prstGeom prst="rect">
            <a:avLst/>
          </a:prstGeom>
        </p:spPr>
      </p:pic>
      <p:sp>
        <p:nvSpPr>
          <p:cNvPr id="25" name="TextBox 7"/>
          <p:cNvSpPr txBox="1"/>
          <p:nvPr/>
        </p:nvSpPr>
        <p:spPr>
          <a:xfrm>
            <a:off x="5321608" y="6131812"/>
            <a:ext cx="1133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 5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8"/>
          <p:cNvSpPr txBox="1"/>
          <p:nvPr/>
        </p:nvSpPr>
        <p:spPr>
          <a:xfrm>
            <a:off x="8958374" y="6201256"/>
            <a:ext cx="1671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BOOTSTRAP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021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32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4" fill="hold" nodeType="withEffect" p14:presetBounceEnd="75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9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0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grpId="0" nodeType="withEffect" p14:presetBounceEnd="75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4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 p14:presetBounceEnd="75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7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8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 p14:presetBounceEnd="75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21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22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grpId="0" nodeType="withEffect" p14:presetBounceEnd="75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25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26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75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29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30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nodeType="withEffect" p14:presetBounceEnd="84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4000">
                                          <p:cBhvr additive="base">
                                            <p:cTn id="33" dur="2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4000">
                                          <p:cBhvr additive="base">
                                            <p:cTn id="34" dur="2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nodeType="withEffect" p14:presetBounceEnd="84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4000">
                                          <p:cBhvr additive="base">
                                            <p:cTn id="37" dur="2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4000">
                                          <p:cBhvr additive="base">
                                            <p:cTn id="38" dur="2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grpId="0" nodeType="withEffect" p14:presetBounceEnd="84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4000">
                                          <p:cBhvr additive="base">
                                            <p:cTn id="41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4000">
                                          <p:cBhvr additive="base">
                                            <p:cTn id="42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 p14:presetBounceEnd="84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4000">
                                          <p:cBhvr additive="base">
                                            <p:cTn id="45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4000">
                                          <p:cBhvr additive="base">
                                            <p:cTn id="46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28" grpId="0"/>
          <p:bldP spid="30" grpId="0"/>
          <p:bldP spid="25" grpId="0"/>
          <p:bldP spid="2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32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2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2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2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2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28" grpId="0"/>
          <p:bldP spid="30" grpId="0"/>
          <p:bldP spid="25" grpId="0"/>
          <p:bldP spid="26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DE10B4-469A-4BBD-AB31-0402AD342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94659"/>
            <a:ext cx="12192000" cy="81280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3B442F7-0CBC-4288-9ACE-F6D46410AB6F}"/>
              </a:ext>
            </a:extLst>
          </p:cNvPr>
          <p:cNvGrpSpPr/>
          <p:nvPr/>
        </p:nvGrpSpPr>
        <p:grpSpPr>
          <a:xfrm>
            <a:off x="657500" y="1732497"/>
            <a:ext cx="2993297" cy="3915988"/>
            <a:chOff x="657500" y="1732497"/>
            <a:chExt cx="2993297" cy="391598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2C3DEBE-644F-4C8D-AE47-62F22060E2A7}"/>
                </a:ext>
              </a:extLst>
            </p:cNvPr>
            <p:cNvGrpSpPr/>
            <p:nvPr/>
          </p:nvGrpSpPr>
          <p:grpSpPr>
            <a:xfrm>
              <a:off x="657500" y="1732497"/>
              <a:ext cx="2993297" cy="3915988"/>
              <a:chOff x="859080" y="1984246"/>
              <a:chExt cx="2145771" cy="2807210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7B234F34-2F87-4089-BDD8-ADC11253EDB1}"/>
                  </a:ext>
                </a:extLst>
              </p:cNvPr>
              <p:cNvSpPr/>
              <p:nvPr/>
            </p:nvSpPr>
            <p:spPr>
              <a:xfrm>
                <a:off x="859080" y="1984246"/>
                <a:ext cx="2075688" cy="2807210"/>
              </a:xfrm>
              <a:prstGeom prst="roundRect">
                <a:avLst>
                  <a:gd name="adj" fmla="val 19837"/>
                </a:avLst>
              </a:prstGeom>
              <a:solidFill>
                <a:schemeClr val="tx1">
                  <a:alpha val="34000"/>
                </a:schemeClr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4ECF8C7-E0A3-4E68-947C-96C0D87590E8}"/>
                  </a:ext>
                </a:extLst>
              </p:cNvPr>
              <p:cNvSpPr txBox="1"/>
              <p:nvPr/>
            </p:nvSpPr>
            <p:spPr>
              <a:xfrm>
                <a:off x="859080" y="2816433"/>
                <a:ext cx="214577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Demo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991F611-897E-4532-9A28-CE33C4B0EFB3}"/>
                  </a:ext>
                </a:extLst>
              </p:cNvPr>
              <p:cNvSpPr txBox="1"/>
              <p:nvPr/>
            </p:nvSpPr>
            <p:spPr>
              <a:xfrm>
                <a:off x="1108734" y="3499388"/>
                <a:ext cx="1632155" cy="2647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Show our website</a:t>
                </a:r>
              </a:p>
            </p:txBody>
          </p:sp>
        </p:grpSp>
        <p:pic>
          <p:nvPicPr>
            <p:cNvPr id="6" name="Graphic 36" descr="Presentation with bar chart with solid fill">
              <a:extLst>
                <a:ext uri="{FF2B5EF4-FFF2-40B4-BE49-F238E27FC236}">
                  <a16:creationId xmlns:a16="http://schemas.microsoft.com/office/drawing/2014/main" id="{8869A920-44EE-4BB8-89AE-5E9ACADD7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p:blipFill>
          <p:spPr>
            <a:xfrm>
              <a:off x="1502964" y="1764676"/>
              <a:ext cx="1275565" cy="1275565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9BBBA25-293F-4276-9270-86E0A4D01AEF}"/>
              </a:ext>
            </a:extLst>
          </p:cNvPr>
          <p:cNvGrpSpPr/>
          <p:nvPr/>
        </p:nvGrpSpPr>
        <p:grpSpPr>
          <a:xfrm>
            <a:off x="3005176" y="1209515"/>
            <a:ext cx="1045964" cy="1045964"/>
            <a:chOff x="2542032" y="1609342"/>
            <a:chExt cx="749808" cy="74980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9901E7A-63B4-45DD-A090-B91779DE9F98}"/>
                </a:ext>
              </a:extLst>
            </p:cNvPr>
            <p:cNvSpPr/>
            <p:nvPr/>
          </p:nvSpPr>
          <p:spPr>
            <a:xfrm>
              <a:off x="2542032" y="1609342"/>
              <a:ext cx="749808" cy="7498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CDF46D5-2D9F-44FD-B8B6-21688175CC3E}"/>
                </a:ext>
              </a:extLst>
            </p:cNvPr>
            <p:cNvSpPr txBox="1"/>
            <p:nvPr/>
          </p:nvSpPr>
          <p:spPr>
            <a:xfrm>
              <a:off x="2597682" y="1773644"/>
              <a:ext cx="638507" cy="4192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chemeClr val="bg1"/>
                  </a:solidFill>
                  <a:latin typeface="Tw Cen MT" panose="020B0602020104020603" pitchFamily="34" charset="0"/>
                </a:rPr>
                <a:t>03</a:t>
              </a:r>
              <a:endParaRPr lang="en-US" sz="3200" b="1" dirty="0">
                <a:solidFill>
                  <a:schemeClr val="bg1"/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15" name="Picture 14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88" y="298462"/>
            <a:ext cx="1507378" cy="78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7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725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500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500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875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7500">
                                          <p:cBhvr additive="base">
                                            <p:cTn id="11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7500">
                                          <p:cBhvr additive="base">
                                            <p:cTn id="12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40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40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RetrospectVTI">
  <a:themeElements>
    <a:clrScheme name="Brights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_Light_Sales Pitch_03_Win32_AS_v2" id="{CF4846AB-E769-4F64-85D9-28E4AEB533C2}" vid="{4425D9ED-C4EC-465B-AB7E-72A929978A0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7FA506-1E93-4CA4-B270-1F08FD18C36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8F4328E-77DF-41E8-952F-124AE19F1F7C}">
  <ds:schemaRefs>
    <ds:schemaRef ds:uri="http://schemas.microsoft.com/office/2006/documentManagement/types"/>
    <ds:schemaRef ds:uri="16c05727-aa75-4e4a-9b5f-8a80a1165891"/>
    <ds:schemaRef ds:uri="http://schemas.microsoft.com/office/2006/metadata/properties"/>
    <ds:schemaRef ds:uri="http://purl.org/dc/dcmitype/"/>
    <ds:schemaRef ds:uri="http://purl.org/dc/elements/1.1/"/>
    <ds:schemaRef ds:uri="http://schemas.microsoft.com/office/infopath/2007/PartnerControls"/>
    <ds:schemaRef ds:uri="71af3243-3dd4-4a8d-8c0d-dd76da1f02a5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F2FE978-FCBC-4C90-A410-B547AA7060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Light sales pitch presentation</Template>
  <TotalTime>4479</TotalTime>
  <Words>174</Words>
  <Application>Microsoft Office PowerPoint</Application>
  <PresentationFormat>Widescreen</PresentationFormat>
  <Paragraphs>36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Calibri</vt:lpstr>
      <vt:lpstr>Consolas</vt:lpstr>
      <vt:lpstr>Google Sans</vt:lpstr>
      <vt:lpstr>Roboto</vt:lpstr>
      <vt:lpstr>Tahoma</vt:lpstr>
      <vt:lpstr>Times New Roman</vt:lpstr>
      <vt:lpstr>Tw Cen MT</vt:lpstr>
      <vt:lpstr>Verdana</vt:lpstr>
      <vt:lpstr>RetrospectVTI</vt:lpstr>
      <vt:lpstr>Student JOB - Job Search Website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Spree Shop</dc:title>
  <dc:creator>Đoàn Hải Đăng</dc:creator>
  <cp:lastModifiedBy>anhha</cp:lastModifiedBy>
  <cp:revision>146</cp:revision>
  <dcterms:created xsi:type="dcterms:W3CDTF">2021-05-09T12:20:07Z</dcterms:created>
  <dcterms:modified xsi:type="dcterms:W3CDTF">2021-07-03T03:01:06Z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